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4"/>
  </p:sldMasterIdLst>
  <p:notesMasterIdLst>
    <p:notesMasterId r:id="rId6"/>
  </p:notesMasterIdLst>
  <p:handoutMasterIdLst>
    <p:handoutMasterId r:id="rId7"/>
  </p:handoutMasterIdLst>
  <p:sldIdLst>
    <p:sldId id="262" r:id="rId5"/>
  </p:sldIdLst>
  <p:sldSz cx="12192000" cy="6858000"/>
  <p:notesSz cx="6858000" cy="9144000"/>
  <p:defaultTextStyle>
    <a:defPPr rtl="0">
      <a:defRPr lang="en-gb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48" autoAdjust="0"/>
  </p:normalViewPr>
  <p:slideViewPr>
    <p:cSldViewPr snapToGrid="0">
      <p:cViewPr varScale="1">
        <p:scale>
          <a:sx n="101" d="100"/>
          <a:sy n="101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8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il Hollingworth" userId="1b474900-03e7-4f66-8459-f767ded6c8d0" providerId="ADAL" clId="{9BCC724E-5250-408F-8719-55E7C5BE8E29}"/>
    <pc:docChg chg="delSld">
      <pc:chgData name="Neil Hollingworth" userId="1b474900-03e7-4f66-8459-f767ded6c8d0" providerId="ADAL" clId="{9BCC724E-5250-408F-8719-55E7C5BE8E29}" dt="2024-04-04T11:52:31.575" v="4" actId="47"/>
      <pc:docMkLst>
        <pc:docMk/>
      </pc:docMkLst>
      <pc:sldChg chg="del">
        <pc:chgData name="Neil Hollingworth" userId="1b474900-03e7-4f66-8459-f767ded6c8d0" providerId="ADAL" clId="{9BCC724E-5250-408F-8719-55E7C5BE8E29}" dt="2024-04-04T11:52:26.188" v="0" actId="47"/>
        <pc:sldMkLst>
          <pc:docMk/>
          <pc:sldMk cId="1487700712" sldId="256"/>
        </pc:sldMkLst>
      </pc:sldChg>
      <pc:sldChg chg="del">
        <pc:chgData name="Neil Hollingworth" userId="1b474900-03e7-4f66-8459-f767ded6c8d0" providerId="ADAL" clId="{9BCC724E-5250-408F-8719-55E7C5BE8E29}" dt="2024-04-04T11:52:29.561" v="2" actId="47"/>
        <pc:sldMkLst>
          <pc:docMk/>
          <pc:sldMk cId="497607547" sldId="258"/>
        </pc:sldMkLst>
      </pc:sldChg>
      <pc:sldChg chg="del">
        <pc:chgData name="Neil Hollingworth" userId="1b474900-03e7-4f66-8459-f767ded6c8d0" providerId="ADAL" clId="{9BCC724E-5250-408F-8719-55E7C5BE8E29}" dt="2024-04-04T11:52:30.572" v="3" actId="47"/>
        <pc:sldMkLst>
          <pc:docMk/>
          <pc:sldMk cId="4209322005" sldId="259"/>
        </pc:sldMkLst>
      </pc:sldChg>
      <pc:sldChg chg="del">
        <pc:chgData name="Neil Hollingworth" userId="1b474900-03e7-4f66-8459-f767ded6c8d0" providerId="ADAL" clId="{9BCC724E-5250-408F-8719-55E7C5BE8E29}" dt="2024-04-04T11:52:31.575" v="4" actId="47"/>
        <pc:sldMkLst>
          <pc:docMk/>
          <pc:sldMk cId="3501347425" sldId="260"/>
        </pc:sldMkLst>
      </pc:sldChg>
      <pc:sldChg chg="del">
        <pc:chgData name="Neil Hollingworth" userId="1b474900-03e7-4f66-8459-f767ded6c8d0" providerId="ADAL" clId="{9BCC724E-5250-408F-8719-55E7C5BE8E29}" dt="2024-04-04T11:52:28.104" v="1" actId="47"/>
        <pc:sldMkLst>
          <pc:docMk/>
          <pc:sldMk cId="1703342593" sldId="26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0B7AE42-9966-454B-AE61-33561B84786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9D10DF-3446-4A6E-87C5-D3D5079E2F9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3C6EB4-708D-49DB-8150-98B808649F61}" type="datetime1">
              <a:rPr lang="en-GB" smtClean="0"/>
              <a:t>04/04/2024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5D3571-CF4C-42E0-820E-9F5FA706F5A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D6A7D2-0193-4DF6-A173-F4A7E0DCBD3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77BB6-1717-40CC-88C2-EC11E63011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23983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90089-21A2-4CCB-ACDC-00A9E1B89951}" type="datetime1">
              <a:rPr lang="en-GB" noProof="0" smtClean="0"/>
              <a:t>04/04/2024</a:t>
            </a:fld>
            <a:endParaRPr lang="en-GB" noProof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FAEB83-F3B6-4F57-BF6B-C140FF7219F8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6590857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3018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D343CF6-3E11-4427-8B1A-ADC90ABF3A66}" type="datetime1">
              <a:rPr lang="en-GB" noProof="0" smtClean="0"/>
              <a:t>04/04/2024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454701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 rtlCol="0"/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rtlCol="0" anchor="t"/>
          <a:lstStyle/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494B3D51-D911-45AB-931D-354F6E92D3BA}" type="datetime1">
              <a:rPr lang="en-GB" noProof="0" smtClean="0"/>
              <a:t>04/04/2024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29152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 rtlCol="0"/>
          <a:lstStyle/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B3B58C2-D057-4009-9B41-927D01CCFE45}" type="datetime1">
              <a:rPr lang="en-GB" noProof="0" smtClean="0"/>
              <a:t>04/04/2024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739981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E358E1AA-DB2E-4D35-8009-15548E43663B}" type="datetime1">
              <a:rPr lang="en-GB" noProof="0" smtClean="0"/>
              <a:t>04/04/2024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909290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 rtlCol="0">
            <a:normAutofit/>
          </a:bodyPr>
          <a:lstStyle/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 rtlCol="0">
            <a:normAutofit/>
          </a:bodyPr>
          <a:lstStyle/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88330EF-0828-4728-BF8A-E3CA17293BE3}" type="datetime1">
              <a:rPr lang="en-GB" noProof="0" smtClean="0"/>
              <a:t>04/04/2024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68716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629C053-9F8D-46E6-9B7E-2370AE6C605C}" type="datetime1">
              <a:rPr lang="en-GB" noProof="0" smtClean="0"/>
              <a:t>04/04/2024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42857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7880DE2-737C-445E-A467-CE1EE7238B4E}" type="datetime1">
              <a:rPr lang="en-GB" noProof="0" smtClean="0"/>
              <a:t>04/04/2024</a:t>
            </a:fld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164318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10DCFB9-2AC3-4371-A545-CD993D9EA5CF}" type="datetime1">
              <a:rPr lang="en-GB" noProof="0" smtClean="0"/>
              <a:t>04/04/2024</a:t>
            </a:fld>
            <a:endParaRPr lang="en-GB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41269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rtlCol="0"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rtlCol="0"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rtlCol="0"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FF8BE457-704A-4961-A63E-B70782D60173}" type="datetime1">
              <a:rPr lang="en-GB" noProof="0" smtClean="0"/>
              <a:t>04/04/2024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92329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1426F34-0300-434E-A891-7878EA74BE6A}" type="datetime1">
              <a:rPr lang="en-GB" noProof="0" smtClean="0"/>
              <a:t>04/04/2024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280803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D42C8507-105F-4E14-982A-7661524B0F9E}" type="datetime1">
              <a:rPr lang="en-GB" noProof="0" smtClean="0"/>
              <a:t>04/04/2024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285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C741B60-7169-9ACF-985D-727377F5BCE5}"/>
              </a:ext>
            </a:extLst>
          </p:cNvPr>
          <p:cNvSpPr txBox="1"/>
          <p:nvPr/>
        </p:nvSpPr>
        <p:spPr>
          <a:xfrm>
            <a:off x="3101537" y="618797"/>
            <a:ext cx="6663559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Confectionery Production is a huge global industry.</a:t>
            </a:r>
            <a:endParaRPr lang="en-GB" sz="16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algn="ctr"/>
            <a:r>
              <a:rPr lang="en-GB" sz="1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ZECK is to become a global CP disruptor.</a:t>
            </a:r>
            <a:endParaRPr lang="en-GB" sz="1600" dirty="0">
              <a:solidFill>
                <a:srgbClr val="FF0000"/>
              </a:solidFill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algn="ctr"/>
            <a:r>
              <a:rPr lang="en-GB" sz="16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 </a:t>
            </a:r>
            <a:endParaRPr lang="en-GB" sz="16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algn="ctr"/>
            <a:r>
              <a:rPr lang="en-GB" sz="16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Confectionery production uses vast amounts of energy.</a:t>
            </a:r>
          </a:p>
          <a:p>
            <a:pPr algn="ctr"/>
            <a:r>
              <a:rPr lang="en-GB" sz="1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ZECK reduces the energy used in CP by &gt;80%.</a:t>
            </a:r>
            <a:endParaRPr lang="en-GB" sz="1600" dirty="0">
              <a:solidFill>
                <a:srgbClr val="FF0000"/>
              </a:solidFill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algn="ctr"/>
            <a:r>
              <a:rPr lang="en-GB" sz="16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 </a:t>
            </a:r>
          </a:p>
          <a:p>
            <a:pPr algn="ctr"/>
            <a:r>
              <a:rPr lang="en-GB" sz="16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Confectionery production emits enormous amounts of carbon.</a:t>
            </a:r>
          </a:p>
          <a:p>
            <a:pPr algn="ctr"/>
            <a:r>
              <a:rPr lang="en-GB" sz="1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ZECK eliminates carbon emissions.</a:t>
            </a:r>
            <a:endParaRPr lang="en-GB" sz="1600" dirty="0">
              <a:solidFill>
                <a:srgbClr val="FF0000"/>
              </a:solidFill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algn="ctr"/>
            <a:r>
              <a:rPr lang="en-GB" sz="16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 </a:t>
            </a:r>
          </a:p>
          <a:p>
            <a:pPr algn="ctr"/>
            <a:r>
              <a:rPr lang="en-GB" sz="16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Confectionery production processes can infect the product and harm the consumer.</a:t>
            </a:r>
          </a:p>
          <a:p>
            <a:pPr algn="ctr"/>
            <a:r>
              <a:rPr lang="en-GB" sz="1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ZECK eliminates the risk of product contamination.</a:t>
            </a:r>
            <a:endParaRPr lang="en-GB" sz="1600" dirty="0">
              <a:solidFill>
                <a:srgbClr val="FF0000"/>
              </a:solidFill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algn="ctr"/>
            <a:r>
              <a:rPr lang="en-GB" sz="16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 </a:t>
            </a:r>
          </a:p>
          <a:p>
            <a:pPr algn="ctr"/>
            <a:r>
              <a:rPr lang="en-GB" sz="16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Contaminated product results in global product recalls and brand damage.</a:t>
            </a:r>
          </a:p>
          <a:p>
            <a:pPr algn="ctr"/>
            <a:r>
              <a:rPr lang="en-GB" sz="1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ZECK helps prevent global product recalls.</a:t>
            </a:r>
            <a:endParaRPr lang="en-GB" sz="1600" dirty="0">
              <a:solidFill>
                <a:srgbClr val="FF0000"/>
              </a:solidFill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algn="ctr"/>
            <a:r>
              <a:rPr lang="en-GB" sz="16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 </a:t>
            </a:r>
          </a:p>
          <a:p>
            <a:pPr algn="ctr"/>
            <a:r>
              <a:rPr lang="en-GB" sz="16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Confectionery production is expensive.</a:t>
            </a:r>
          </a:p>
          <a:p>
            <a:pPr algn="ctr"/>
            <a:r>
              <a:rPr lang="en-GB" sz="1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ZECK slashes the cost of CP</a:t>
            </a:r>
            <a:endParaRPr lang="en-GB" sz="1600" dirty="0">
              <a:solidFill>
                <a:srgbClr val="FF0000"/>
              </a:solidFill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algn="ctr"/>
            <a:r>
              <a:rPr lang="en-GB" sz="16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 </a:t>
            </a:r>
          </a:p>
          <a:p>
            <a:pPr algn="ctr"/>
            <a:endParaRPr lang="en-GB" sz="1600" b="1" dirty="0"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algn="ctr"/>
            <a:endParaRPr lang="en-GB" sz="1600" b="1" dirty="0"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algn="ctr"/>
            <a:endParaRPr lang="en-GB" sz="1600" b="1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algn="ctr"/>
            <a:endParaRPr lang="en-GB" sz="16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algn="ctr"/>
            <a:r>
              <a:rPr lang="en-GB" sz="1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Create| Inspire | Lead</a:t>
            </a:r>
            <a:endParaRPr lang="en-GB" sz="1600" dirty="0">
              <a:solidFill>
                <a:srgbClr val="FF0000"/>
              </a:solidFill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endParaRPr lang="en-GB" dirty="0"/>
          </a:p>
        </p:txBody>
      </p:sp>
      <p:pic>
        <p:nvPicPr>
          <p:cNvPr id="4" name="Picture 3" descr="A black and white image of letters&#10;&#10;Description automatically generated with medium confidence">
            <a:extLst>
              <a:ext uri="{FF2B5EF4-FFF2-40B4-BE49-F238E27FC236}">
                <a16:creationId xmlns:a16="http://schemas.microsoft.com/office/drawing/2014/main" id="{B5E0373D-4636-F653-3F65-A96D2B9AA3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116" y="5500717"/>
            <a:ext cx="2529709" cy="738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053962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0057E75A2EA545B75A051FD004583A" ma:contentTypeVersion="15" ma:contentTypeDescription="Create a new document." ma:contentTypeScope="" ma:versionID="ff87c2e179ea048bd3bbdea32d7b582e">
  <xsd:schema xmlns:xsd="http://www.w3.org/2001/XMLSchema" xmlns:xs="http://www.w3.org/2001/XMLSchema" xmlns:p="http://schemas.microsoft.com/office/2006/metadata/properties" xmlns:ns2="b932d9b3-3ef4-4075-bebf-d948d895156f" xmlns:ns3="a2de9829-1a1f-4e79-8826-26605c7e3cd5" targetNamespace="http://schemas.microsoft.com/office/2006/metadata/properties" ma:root="true" ma:fieldsID="15199593d44a9ff5fd99bfcf4b561db9" ns2:_="" ns3:_="">
    <xsd:import namespace="b932d9b3-3ef4-4075-bebf-d948d895156f"/>
    <xsd:import namespace="a2de9829-1a1f-4e79-8826-26605c7e3cd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32d9b3-3ef4-4075-bebf-d948d89515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d9db1899-9f5e-4652-8b6a-3de2a9c1076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de9829-1a1f-4e79-8826-26605c7e3cd5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78f0ac31-7107-4c3c-9947-b83e24cb659f}" ma:internalName="TaxCatchAll" ma:showField="CatchAllData" ma:web="a2de9829-1a1f-4e79-8826-26605c7e3cd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b932d9b3-3ef4-4075-bebf-d948d895156f" xsi:nil="true"/>
    <lcf76f155ced4ddcb4097134ff3c332f xmlns="b932d9b3-3ef4-4075-bebf-d948d895156f">
      <Terms xmlns="http://schemas.microsoft.com/office/infopath/2007/PartnerControls"/>
    </lcf76f155ced4ddcb4097134ff3c332f>
    <TaxCatchAll xmlns="a2de9829-1a1f-4e79-8826-26605c7e3cd5" xsi:nil="true"/>
  </documentManagement>
</p:properties>
</file>

<file path=customXml/itemProps1.xml><?xml version="1.0" encoding="utf-8"?>
<ds:datastoreItem xmlns:ds="http://schemas.openxmlformats.org/officeDocument/2006/customXml" ds:itemID="{DA562878-45E7-4E55-BCD5-9E4767EE2120}"/>
</file>

<file path=customXml/itemProps2.xml><?xml version="1.0" encoding="utf-8"?>
<ds:datastoreItem xmlns:ds="http://schemas.openxmlformats.org/officeDocument/2006/customXml" ds:itemID="{BA0CF3B2-1F0F-4FC5-8002-3E4869ABAD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BC12AA-1C15-4500-BC9C-8EE83A441DE9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Tech Dividend design</Template>
  <TotalTime>6</TotalTime>
  <Words>109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Gill Sans MT</vt:lpstr>
      <vt:lpstr>Wingdings 2</vt:lpstr>
      <vt:lpstr>Dividend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Neil Hollingworth</dc:creator>
  <cp:lastModifiedBy>Neil Hollingworth</cp:lastModifiedBy>
  <cp:revision>1</cp:revision>
  <dcterms:created xsi:type="dcterms:W3CDTF">2024-04-04T11:46:07Z</dcterms:created>
  <dcterms:modified xsi:type="dcterms:W3CDTF">2024-04-04T11:52:34Z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0x0101006E0057E75A2EA545B75A051FD004583A</vt:lpwstr>
  </property>
</Properties>
</file>